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92" r:id="rId3"/>
    <p:sldId id="266" r:id="rId4"/>
    <p:sldId id="298" r:id="rId5"/>
    <p:sldId id="296" r:id="rId6"/>
    <p:sldId id="297" r:id="rId7"/>
    <p:sldId id="267" r:id="rId8"/>
    <p:sldId id="268" r:id="rId9"/>
    <p:sldId id="271" r:id="rId10"/>
    <p:sldId id="272" r:id="rId11"/>
    <p:sldId id="295" r:id="rId12"/>
    <p:sldId id="293" r:id="rId13"/>
    <p:sldId id="269" r:id="rId14"/>
    <p:sldId id="275" r:id="rId15"/>
    <p:sldId id="276" r:id="rId16"/>
    <p:sldId id="277" r:id="rId17"/>
    <p:sldId id="278" r:id="rId18"/>
    <p:sldId id="279" r:id="rId19"/>
    <p:sldId id="280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4" r:id="rId28"/>
    <p:sldId id="291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9" autoAdjust="0"/>
  </p:normalViewPr>
  <p:slideViewPr>
    <p:cSldViewPr>
      <p:cViewPr varScale="1">
        <p:scale>
          <a:sx n="106" d="100"/>
          <a:sy n="106" d="100"/>
        </p:scale>
        <p:origin x="-2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8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A5453-34ED-B743-8A3E-93E577F62E9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BEA7D-1044-7E48-8C74-B03C4467F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592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9FD2782-13CF-F043-A53B-5A8F2D79F2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4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34" name="Picture 18" descr="UofI-NCSA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</p:spPr>
      </p:pic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762500" y="5905500"/>
            <a:ext cx="3467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chemeClr val="bg1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bg1"/>
                </a:solidFill>
              </a:rPr>
              <a:t>University of Illinois at Urbana-Champaign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  <p:pic>
        <p:nvPicPr>
          <p:cNvPr id="9237" name="Picture 21" descr="logo 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835025"/>
            <a:ext cx="2438400" cy="4603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</p:spTree>
    <p:extLst>
      <p:ext uri="{BB962C8B-B14F-4D97-AF65-F5344CB8AC3E}">
        <p14:creationId xmlns:p14="http://schemas.microsoft.com/office/powerpoint/2010/main" val="124225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4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98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37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01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2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72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22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799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9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7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www.sciencegatewaysecurity.org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8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25.tiff"/><Relationship Id="rId5" Type="http://schemas.openxmlformats.org/officeDocument/2006/relationships/image" Target="../media/image23.tiff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25.tiff"/><Relationship Id="rId5" Type="http://schemas.openxmlformats.org/officeDocument/2006/relationships/image" Target="../media/image23.tiff"/><Relationship Id="rId6" Type="http://schemas.openxmlformats.org/officeDocument/2006/relationships/image" Target="../media/image15.jpe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14.WMF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2.tiff"/><Relationship Id="rId5" Type="http://schemas.openxmlformats.org/officeDocument/2006/relationships/image" Target="../media/image30.tiff"/><Relationship Id="rId6" Type="http://schemas.openxmlformats.org/officeDocument/2006/relationships/image" Target="../media/image14.WMF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2.tiff"/><Relationship Id="rId5" Type="http://schemas.openxmlformats.org/officeDocument/2006/relationships/image" Target="../media/image30.tiff"/><Relationship Id="rId6" Type="http://schemas.openxmlformats.org/officeDocument/2006/relationships/image" Target="../media/image14.WMF"/><Relationship Id="rId7" Type="http://schemas.openxmlformats.org/officeDocument/2006/relationships/image" Target="../media/image31.jpeg"/><Relationship Id="rId8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WMF"/><Relationship Id="rId5" Type="http://schemas.openxmlformats.org/officeDocument/2006/relationships/image" Target="../media/image14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4.WMF"/><Relationship Id="rId5" Type="http://schemas.openxmlformats.org/officeDocument/2006/relationships/image" Target="../media/image18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5.jpeg"/><Relationship Id="rId5" Type="http://schemas.openxmlformats.org/officeDocument/2006/relationships/image" Target="../media/image14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5.jpeg"/><Relationship Id="rId5" Type="http://schemas.openxmlformats.org/officeDocument/2006/relationships/image" Target="../media/image14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724400" y="685800"/>
            <a:ext cx="4114800" cy="1828800"/>
          </a:xfrm>
        </p:spPr>
        <p:txBody>
          <a:bodyPr/>
          <a:lstStyle/>
          <a:p>
            <a:r>
              <a:rPr lang="en-US" sz="3200" dirty="0" smtClean="0"/>
              <a:t>Distributed Web Security for </a:t>
            </a:r>
            <a:br>
              <a:rPr lang="en-US" sz="3200" dirty="0" smtClean="0"/>
            </a:br>
            <a:r>
              <a:rPr lang="en-US" sz="3200" dirty="0" smtClean="0"/>
              <a:t>Science Gateways</a:t>
            </a:r>
            <a:endParaRPr lang="en-US" sz="3200" dirty="0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2514600"/>
            <a:ext cx="4114800" cy="4191000"/>
          </a:xfrm>
        </p:spPr>
        <p:txBody>
          <a:bodyPr/>
          <a:lstStyle/>
          <a:p>
            <a:r>
              <a:rPr lang="en-US" b="1" dirty="0" smtClean="0"/>
              <a:t>Jim Basney</a:t>
            </a:r>
            <a:br>
              <a:rPr lang="en-US" b="1" dirty="0" smtClean="0"/>
            </a:br>
            <a:r>
              <a:rPr lang="en-US" dirty="0" err="1" smtClean="0"/>
              <a:t>jbasney@illinois.edu</a:t>
            </a:r>
            <a:endParaRPr lang="en-US" dirty="0"/>
          </a:p>
          <a:p>
            <a:endParaRPr lang="en-US" b="1" dirty="0" smtClean="0"/>
          </a:p>
          <a:p>
            <a:r>
              <a:rPr lang="en-US" i="1" dirty="0" smtClean="0"/>
              <a:t>In collaboration with:</a:t>
            </a:r>
            <a:br>
              <a:rPr lang="en-US" i="1" dirty="0" smtClean="0"/>
            </a:br>
            <a:r>
              <a:rPr lang="en-US" b="1" dirty="0" smtClean="0"/>
              <a:t>Rion Dooley</a:t>
            </a:r>
            <a:br>
              <a:rPr lang="en-US" b="1" dirty="0" smtClean="0"/>
            </a:br>
            <a:r>
              <a:rPr lang="en-US" dirty="0" err="1" smtClean="0"/>
              <a:t>dooley@tacc.utexas.edu</a:t>
            </a:r>
            <a:endParaRPr lang="en-US" dirty="0"/>
          </a:p>
          <a:p>
            <a:r>
              <a:rPr lang="en-US" b="1" dirty="0" smtClean="0"/>
              <a:t>Jeff Gaynor</a:t>
            </a:r>
            <a:br>
              <a:rPr lang="en-US" b="1" dirty="0" smtClean="0"/>
            </a:br>
            <a:r>
              <a:rPr lang="en-US" dirty="0" err="1" smtClean="0"/>
              <a:t>gaynor@illinois.edu</a:t>
            </a:r>
            <a:endParaRPr lang="en-US" dirty="0"/>
          </a:p>
          <a:p>
            <a:r>
              <a:rPr lang="en-US" b="1" dirty="0" smtClean="0"/>
              <a:t>Suresh Marru</a:t>
            </a:r>
            <a:br>
              <a:rPr lang="en-US" b="1" dirty="0" smtClean="0"/>
            </a:br>
            <a:r>
              <a:rPr lang="en-US" dirty="0" err="1" smtClean="0"/>
              <a:t>smarru@indiana.edu</a:t>
            </a:r>
            <a:endParaRPr lang="en-US" dirty="0"/>
          </a:p>
          <a:p>
            <a:r>
              <a:rPr lang="en-US" b="1" dirty="0" smtClean="0"/>
              <a:t>Marlon Pierce</a:t>
            </a:r>
            <a:br>
              <a:rPr lang="en-US" b="1" dirty="0" smtClean="0"/>
            </a:br>
            <a:r>
              <a:rPr lang="en-US" dirty="0" err="1" smtClean="0"/>
              <a:t>marpierc@indiana.edu</a:t>
            </a:r>
            <a:endParaRPr lang="en-US" dirty="0"/>
          </a:p>
        </p:txBody>
      </p:sp>
      <p:pic>
        <p:nvPicPr>
          <p:cNvPr id="4" name="Picture 18" descr="UofI-NCSA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5029200"/>
            <a:ext cx="533400" cy="661988"/>
          </a:xfrm>
          <a:prstGeom prst="rect">
            <a:avLst/>
          </a:prstGeom>
          <a:noFill/>
        </p:spPr>
      </p:pic>
      <p:pic>
        <p:nvPicPr>
          <p:cNvPr id="5" name="Picture 21" descr="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5105400"/>
            <a:ext cx="2438400" cy="460375"/>
          </a:xfrm>
          <a:prstGeom prst="rect">
            <a:avLst/>
          </a:prstGeom>
          <a:noFill/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28600" y="6172200"/>
            <a:ext cx="4219875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This material is based upon work supported by the 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National Science Foundation under grant number </a:t>
            </a:r>
            <a:r>
              <a:rPr lang="en-US" sz="1200" dirty="0">
                <a:solidFill>
                  <a:srgbClr val="FFFFFF"/>
                </a:solidFill>
              </a:rPr>
              <a:t>1127210</a:t>
            </a:r>
            <a:r>
              <a:rPr lang="en-US" sz="1200" dirty="0" smtClean="0">
                <a:solidFill>
                  <a:srgbClr val="FFFFFF"/>
                </a:solidFill>
              </a:rPr>
              <a:t>.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" name="Picture 1" descr="header_tacc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5715000"/>
            <a:ext cx="1271088" cy="412750"/>
          </a:xfrm>
          <a:prstGeom prst="rect">
            <a:avLst/>
          </a:prstGeom>
        </p:spPr>
      </p:pic>
      <p:pic>
        <p:nvPicPr>
          <p:cNvPr id="3" name="Picture 2" descr="iu-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715000"/>
            <a:ext cx="269875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Delegated Authorization via OAuth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143000"/>
            <a:ext cx="3352800" cy="1524000"/>
            <a:chOff x="2514600" y="1143000"/>
            <a:chExt cx="3352800" cy="1524000"/>
          </a:xfrm>
        </p:grpSpPr>
        <p:sp>
          <p:nvSpPr>
            <p:cNvPr id="11" name="TextBox 10"/>
            <p:cNvSpPr txBox="1"/>
            <p:nvPr/>
          </p:nvSpPr>
          <p:spPr>
            <a:xfrm>
              <a:off x="3276600" y="11430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3124200"/>
            <a:ext cx="914400" cy="1143000"/>
            <a:chOff x="5791200" y="3124200"/>
            <a:chExt cx="914400" cy="11430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31242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657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3200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3124200"/>
            <a:ext cx="990600" cy="1143000"/>
            <a:chOff x="7010400" y="3124200"/>
            <a:chExt cx="990600" cy="11430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3124200"/>
              <a:ext cx="0" cy="114300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6576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Data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3200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685330"/>
            <a:chOff x="2209800" y="4267200"/>
            <a:chExt cx="3657600" cy="1685330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 to iPlant Data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33" name="Picture 32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3" name="Picture 2" descr="cybergis-home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12" b="29627"/>
          <a:stretch/>
        </p:blipFill>
        <p:spPr>
          <a:xfrm>
            <a:off x="5943600" y="4343400"/>
            <a:ext cx="3152775" cy="1993392"/>
          </a:xfrm>
          <a:prstGeom prst="rect">
            <a:avLst/>
          </a:prstGeom>
        </p:spPr>
      </p:pic>
      <p:pic>
        <p:nvPicPr>
          <p:cNvPr id="5" name="Picture 4" descr="iplant-homepage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85" b="5115"/>
          <a:stretch/>
        </p:blipFill>
        <p:spPr>
          <a:xfrm>
            <a:off x="5943600" y="914400"/>
            <a:ext cx="2611120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5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for MyProxy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Provides </a:t>
            </a:r>
            <a:r>
              <a:rPr lang="en-US" dirty="0"/>
              <a:t>an </a:t>
            </a:r>
            <a:r>
              <a:rPr lang="en-US" dirty="0" smtClean="0"/>
              <a:t>OAuth 1.0a compliant </a:t>
            </a:r>
            <a:r>
              <a:rPr lang="en-US" dirty="0"/>
              <a:t>REST web interface to </a:t>
            </a:r>
            <a:r>
              <a:rPr lang="en-US" dirty="0" smtClean="0"/>
              <a:t>MyProxy for </a:t>
            </a:r>
            <a:r>
              <a:rPr lang="en-US" dirty="0"/>
              <a:t>providing user certificates to </a:t>
            </a:r>
            <a:r>
              <a:rPr lang="en-US" dirty="0" smtClean="0"/>
              <a:t>science gateways</a:t>
            </a:r>
          </a:p>
          <a:p>
            <a:pPr lvl="1"/>
            <a:r>
              <a:rPr lang="en-US" dirty="0" smtClean="0"/>
              <a:t>Eliminates </a:t>
            </a:r>
            <a:r>
              <a:rPr lang="en-US" dirty="0"/>
              <a:t>the need for users to disclose their MyProxy passwords to science gateways. Instead, gateway users authenticate to their MyProxy server’s OAuth web interface to approve issuance of a certificate by MyProxy to the science gateway they are using.</a:t>
            </a:r>
            <a:endParaRPr lang="en-US" dirty="0" smtClean="0"/>
          </a:p>
          <a:p>
            <a:r>
              <a:rPr lang="en-US" dirty="0" smtClean="0"/>
              <a:t>Java client &amp; server implementations available now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www.sciencegatewaysecurity.org</a:t>
            </a:r>
            <a:r>
              <a:rPr lang="en-US" dirty="0"/>
              <a:t>/</a:t>
            </a:r>
            <a:r>
              <a:rPr lang="en-US" dirty="0" err="1"/>
              <a:t>oauth</a:t>
            </a:r>
            <a:r>
              <a:rPr lang="en-US" dirty="0"/>
              <a:t>-for-</a:t>
            </a:r>
            <a:r>
              <a:rPr lang="en-US" dirty="0" err="1" smtClean="0"/>
              <a:t>myproxy</a:t>
            </a:r>
            <a:endParaRPr lang="en-US" dirty="0" smtClean="0"/>
          </a:p>
          <a:p>
            <a:r>
              <a:rPr lang="en-US" dirty="0" smtClean="0"/>
              <a:t>XSEDE MyProxy OAuth Server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portal.xsede.org</a:t>
            </a:r>
            <a:r>
              <a:rPr lang="en-US" dirty="0"/>
              <a:t>/</a:t>
            </a:r>
            <a:r>
              <a:rPr lang="en-US" dirty="0" err="1"/>
              <a:t>oauth</a:t>
            </a:r>
            <a:r>
              <a:rPr lang="en-US" dirty="0" smtClean="0"/>
              <a:t>/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security.ncsa.illinois.edu</a:t>
            </a:r>
            <a:r>
              <a:rPr lang="en-US" dirty="0"/>
              <a:t>/</a:t>
            </a:r>
            <a:r>
              <a:rPr lang="en-US" dirty="0" err="1"/>
              <a:t>teragrid-oauth</a:t>
            </a:r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TG11 paper: </a:t>
            </a:r>
            <a:r>
              <a:rPr lang="cs-CZ" dirty="0"/>
              <a:t>http://</a:t>
            </a:r>
            <a:r>
              <a:rPr lang="cs-CZ" dirty="0" err="1"/>
              <a:t>dx.doi.org</a:t>
            </a:r>
            <a:r>
              <a:rPr lang="cs-CZ" dirty="0"/>
              <a:t>/10.1145/2016741.2016776</a:t>
            </a:r>
            <a:endParaRPr lang="en-US" dirty="0" smtClean="0"/>
          </a:p>
          <a:p>
            <a:pPr lvl="1"/>
            <a:r>
              <a:rPr lang="en-US" dirty="0" smtClean="0"/>
              <a:t>In use today by Globus Online</a:t>
            </a:r>
          </a:p>
          <a:p>
            <a:pPr lvl="1"/>
            <a:r>
              <a:rPr lang="en-US" dirty="0"/>
              <a:t>Supports using </a:t>
            </a:r>
            <a:r>
              <a:rPr lang="en-US" i="1" dirty="0"/>
              <a:t>individual</a:t>
            </a:r>
            <a:r>
              <a:rPr lang="en-US" dirty="0"/>
              <a:t> </a:t>
            </a:r>
            <a:r>
              <a:rPr lang="en-US" dirty="0" smtClean="0"/>
              <a:t>XSEDE accounts </a:t>
            </a:r>
            <a:r>
              <a:rPr lang="en-US" dirty="0"/>
              <a:t>via science </a:t>
            </a:r>
            <a:r>
              <a:rPr lang="en-US" dirty="0" smtClean="0"/>
              <a:t>gateways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Old Approach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New Approach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67200" y="14478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MyProxywithScienceGatewayToday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209800"/>
            <a:ext cx="4175125" cy="30638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MyProxy Use Case</a:t>
            </a:r>
            <a:endParaRPr lang="en-US" dirty="0"/>
          </a:p>
        </p:txBody>
      </p:sp>
      <p:pic>
        <p:nvPicPr>
          <p:cNvPr id="6" name="Picture 5" descr="MyProxy OAuth with Science Gateway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0" y="2209800"/>
            <a:ext cx="4318000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 descr="2012-go1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4664"/>
          <a:stretch/>
        </p:blipFill>
        <p:spPr>
          <a:xfrm>
            <a:off x="537210" y="228600"/>
            <a:ext cx="8069580" cy="61433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3000" y="1371600"/>
            <a:ext cx="29718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46100" y="1397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9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2012-go2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4664"/>
          <a:stretch/>
        </p:blipFill>
        <p:spPr>
          <a:xfrm>
            <a:off x="537210" y="228600"/>
            <a:ext cx="8069580" cy="61433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2400" y="3352800"/>
            <a:ext cx="6096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365500" y="33782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Online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14600" y="3276600"/>
            <a:ext cx="243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2438400" cy="762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6" name="Picture 25" descr="2012-go3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5029200" y="2667000"/>
            <a:ext cx="1828800" cy="1371600"/>
          </a:xfrm>
          <a:prstGeom prst="rect">
            <a:avLst/>
          </a:prstGeom>
        </p:spPr>
      </p:pic>
      <p:pic>
        <p:nvPicPr>
          <p:cNvPr id="28" name="Picture 27" descr="2012-go1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r="9348" b="70823"/>
          <a:stretch/>
        </p:blipFill>
        <p:spPr>
          <a:xfrm>
            <a:off x="5029200" y="4800600"/>
            <a:ext cx="3657600" cy="1371600"/>
          </a:xfrm>
          <a:prstGeom prst="rect">
            <a:avLst/>
          </a:prstGeom>
        </p:spPr>
      </p:pic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2743200"/>
            <a:ext cx="1815499" cy="12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1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2012-go3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1651"/>
          <a:stretch/>
        </p:blipFill>
        <p:spPr>
          <a:xfrm>
            <a:off x="537210" y="228600"/>
            <a:ext cx="8069580" cy="5486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2400" y="2743200"/>
            <a:ext cx="685800" cy="4445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365500" y="28448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3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Globus Online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2438400" cy="762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505200"/>
            <a:ext cx="243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7056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10400" y="4191000"/>
            <a:ext cx="0" cy="5334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562600" y="19812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6" name="Picture 25" descr="2012-go3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5029200" y="2667000"/>
            <a:ext cx="1828800" cy="1371600"/>
          </a:xfrm>
          <a:prstGeom prst="rect">
            <a:avLst/>
          </a:prstGeom>
        </p:spPr>
      </p:pic>
      <p:pic>
        <p:nvPicPr>
          <p:cNvPr id="28" name="Picture 27" descr="2012-go1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r="9348" b="70823"/>
          <a:stretch/>
        </p:blipFill>
        <p:spPr>
          <a:xfrm>
            <a:off x="5029200" y="4800600"/>
            <a:ext cx="3657600" cy="1371600"/>
          </a:xfrm>
          <a:prstGeom prst="rect">
            <a:avLst/>
          </a:prstGeom>
        </p:spPr>
      </p:pic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2743200"/>
            <a:ext cx="1815499" cy="1202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1524000"/>
            <a:ext cx="1482725" cy="3524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67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4" name="Picture 3" descr="2012-go5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4845"/>
          <a:stretch/>
        </p:blipFill>
        <p:spPr>
          <a:xfrm>
            <a:off x="537210" y="228600"/>
            <a:ext cx="80695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6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10924-cilogon-oo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75" y="685800"/>
            <a:ext cx="8121650" cy="4940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45300" y="1117600"/>
            <a:ext cx="4826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48400" y="1143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3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40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Web Security</a:t>
            </a:r>
            <a:br>
              <a:rPr lang="en-US" dirty="0" smtClean="0"/>
            </a:br>
            <a:r>
              <a:rPr lang="en-US" dirty="0" smtClean="0"/>
              <a:t>for Science 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91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</a:t>
            </a:r>
            <a:r>
              <a:rPr lang="en-US" dirty="0"/>
              <a:t>Development for </a:t>
            </a:r>
            <a:r>
              <a:rPr lang="en-US" dirty="0" smtClean="0"/>
              <a:t>Cyberinfrastructure grant from the NSF Office of </a:t>
            </a:r>
            <a:r>
              <a:rPr lang="en-US" dirty="0"/>
              <a:t>CyberInfrastructure (</a:t>
            </a:r>
            <a:r>
              <a:rPr lang="en-US" dirty="0" err="1"/>
              <a:t>www.nsf.gov</a:t>
            </a:r>
            <a:r>
              <a:rPr lang="en-US" dirty="0"/>
              <a:t>/</a:t>
            </a:r>
            <a:r>
              <a:rPr lang="en-US" dirty="0" err="1"/>
              <a:t>oci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3 year project: August 2011 – July 2014</a:t>
            </a:r>
          </a:p>
          <a:p>
            <a:r>
              <a:rPr lang="en-US" dirty="0" smtClean="0"/>
              <a:t>Goal: Support use of OAuth by </a:t>
            </a:r>
            <a:r>
              <a:rPr lang="en-US" dirty="0"/>
              <a:t>science </a:t>
            </a:r>
            <a:r>
              <a:rPr lang="en-US" dirty="0" smtClean="0"/>
              <a:t>gateways for distributed </a:t>
            </a:r>
            <a:r>
              <a:rPr lang="en-US" dirty="0"/>
              <a:t>authentication, delegation, and authorization</a:t>
            </a:r>
          </a:p>
          <a:p>
            <a:r>
              <a:rPr lang="en-US" dirty="0" smtClean="0"/>
              <a:t>Develop OAuth </a:t>
            </a:r>
            <a:r>
              <a:rPr lang="en-US" dirty="0"/>
              <a:t>“profiles” for science gateway use cases</a:t>
            </a:r>
          </a:p>
          <a:p>
            <a:pPr lvl="1"/>
            <a:r>
              <a:rPr lang="en-US" dirty="0"/>
              <a:t>Getting certificates from MyProxy </a:t>
            </a:r>
            <a:r>
              <a:rPr lang="en-US" dirty="0" smtClean="0"/>
              <a:t>servers</a:t>
            </a:r>
          </a:p>
          <a:p>
            <a:pPr lvl="2"/>
            <a:r>
              <a:rPr lang="en-US" dirty="0" smtClean="0"/>
              <a:t>Both individual and “community” credentials</a:t>
            </a:r>
            <a:endParaRPr lang="en-US" dirty="0"/>
          </a:p>
          <a:p>
            <a:pPr lvl="1"/>
            <a:r>
              <a:rPr lang="en-US" dirty="0"/>
              <a:t>Delegating certificates between gateway components</a:t>
            </a:r>
          </a:p>
          <a:p>
            <a:pPr lvl="1"/>
            <a:r>
              <a:rPr lang="en-US" dirty="0"/>
              <a:t>Delegated access to REST services</a:t>
            </a:r>
          </a:p>
          <a:p>
            <a:pPr lvl="1"/>
            <a:r>
              <a:rPr lang="en-US" dirty="0"/>
              <a:t>Integration with external authentication</a:t>
            </a:r>
            <a:br>
              <a:rPr lang="en-US" dirty="0"/>
            </a:br>
            <a:r>
              <a:rPr lang="en-US" dirty="0"/>
              <a:t>(LDAP, Kerberos, SAML, OpenID)</a:t>
            </a:r>
          </a:p>
          <a:p>
            <a:pPr lvl="1"/>
            <a:r>
              <a:rPr lang="en-US" dirty="0"/>
              <a:t>Credential refresh</a:t>
            </a:r>
          </a:p>
          <a:p>
            <a:pPr lvl="1"/>
            <a:r>
              <a:rPr lang="en-US" dirty="0" smtClean="0"/>
              <a:t>Web Single Sign-On (OpenID Connect)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 descr="digital_padlo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9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3429000" cy="1143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590800" y="36576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7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10920-cilogon-oo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685800"/>
            <a:ext cx="8128000" cy="494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962400" y="3429000"/>
            <a:ext cx="6858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365500" y="34544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362200" y="1143000"/>
            <a:ext cx="35814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514600" y="350520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10920-uiuc-log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685800"/>
            <a:ext cx="8128000" cy="494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67200" y="2438400"/>
            <a:ext cx="381000" cy="304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670300" y="24638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2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3276600" cy="990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8100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696200" y="4038600"/>
            <a:ext cx="0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010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1371600"/>
            <a:ext cx="33528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4600" y="28956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53200" y="2057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7924800" y="144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kerbero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1143000"/>
            <a:ext cx="53975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0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10924-cilogon.ooi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75" y="685800"/>
            <a:ext cx="8121650" cy="4940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43200" y="1371600"/>
            <a:ext cx="11430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146300" y="1397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3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are science gateways doing today for web security?</a:t>
            </a:r>
          </a:p>
          <a:p>
            <a:pPr lvl="1"/>
            <a:r>
              <a:rPr lang="en-US" dirty="0" smtClean="0"/>
              <a:t>Using OAuth, OpenID, SAML?</a:t>
            </a:r>
          </a:p>
          <a:p>
            <a:pPr lvl="1"/>
            <a:r>
              <a:rPr lang="en-US" dirty="0" smtClean="0"/>
              <a:t>Supporting both individual and community accounts?</a:t>
            </a:r>
          </a:p>
          <a:p>
            <a:pPr lvl="1"/>
            <a:r>
              <a:rPr lang="en-US" dirty="0" smtClean="0"/>
              <a:t>Authenticating to REST services?</a:t>
            </a:r>
          </a:p>
          <a:p>
            <a:pPr lvl="1"/>
            <a:r>
              <a:rPr lang="en-US" dirty="0" smtClean="0"/>
              <a:t>Sharing data across multiple gateways?</a:t>
            </a:r>
          </a:p>
          <a:p>
            <a:r>
              <a:rPr lang="en-US" dirty="0" smtClean="0"/>
              <a:t>What are current/future science gateway security needs?</a:t>
            </a:r>
          </a:p>
          <a:p>
            <a:pPr lvl="1"/>
            <a:r>
              <a:rPr lang="en-US" dirty="0" smtClean="0"/>
              <a:t>What is your input on our project plans?</a:t>
            </a:r>
          </a:p>
          <a:p>
            <a:pPr lvl="2"/>
            <a:r>
              <a:rPr lang="en-US" dirty="0"/>
              <a:t>Getting certificates from MyProxy servers</a:t>
            </a:r>
          </a:p>
          <a:p>
            <a:pPr lvl="2"/>
            <a:r>
              <a:rPr lang="en-US" dirty="0" smtClean="0"/>
              <a:t>Delegating </a:t>
            </a:r>
            <a:r>
              <a:rPr lang="en-US" dirty="0"/>
              <a:t>certificates between gateway components</a:t>
            </a:r>
          </a:p>
          <a:p>
            <a:pPr lvl="2"/>
            <a:r>
              <a:rPr lang="en-US" dirty="0"/>
              <a:t>Delegated access to REST services</a:t>
            </a:r>
          </a:p>
          <a:p>
            <a:pPr lvl="2"/>
            <a:r>
              <a:rPr lang="en-US" dirty="0"/>
              <a:t>Integration with external authentication</a:t>
            </a:r>
            <a:br>
              <a:rPr lang="en-US" dirty="0"/>
            </a:br>
            <a:r>
              <a:rPr lang="en-US" dirty="0"/>
              <a:t>(LDAP, Kerberos, SAML, OpenID)</a:t>
            </a:r>
          </a:p>
          <a:p>
            <a:pPr lvl="2"/>
            <a:r>
              <a:rPr lang="en-US" dirty="0"/>
              <a:t>OAuth 2.0 update</a:t>
            </a:r>
          </a:p>
          <a:p>
            <a:pPr lvl="2"/>
            <a:r>
              <a:rPr lang="en-US" dirty="0" smtClean="0"/>
              <a:t>Credential </a:t>
            </a:r>
            <a:r>
              <a:rPr lang="en-US" dirty="0"/>
              <a:t>refresh</a:t>
            </a:r>
          </a:p>
          <a:p>
            <a:pPr lvl="2"/>
            <a:r>
              <a:rPr lang="en-US" dirty="0" smtClean="0"/>
              <a:t>Web </a:t>
            </a:r>
            <a:r>
              <a:rPr lang="en-US" dirty="0"/>
              <a:t>Single Sign-On (OpenID Connect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What is your input on the XSEDE architecture?</a:t>
            </a:r>
          </a:p>
          <a:p>
            <a:pPr lvl="2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9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the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join our </a:t>
            </a:r>
            <a:r>
              <a:rPr lang="en-US" dirty="0" err="1" smtClean="0"/>
              <a:t>discuss@sciencegatewaysecurity.org</a:t>
            </a:r>
            <a:r>
              <a:rPr lang="en-US" dirty="0" smtClean="0"/>
              <a:t> mailing list:</a:t>
            </a:r>
          </a:p>
          <a:p>
            <a:pPr lvl="1"/>
            <a:r>
              <a:rPr lang="en-US" dirty="0" smtClean="0"/>
              <a:t>Send email to: </a:t>
            </a:r>
            <a:r>
              <a:rPr lang="en-US" dirty="0" err="1" smtClean="0"/>
              <a:t>discuss</a:t>
            </a:r>
            <a:r>
              <a:rPr lang="en-US" dirty="0" err="1"/>
              <a:t>+subscribe@</a:t>
            </a:r>
            <a:r>
              <a:rPr lang="en-US" dirty="0" err="1" smtClean="0"/>
              <a:t>sciencegatewaysecurity.org</a:t>
            </a:r>
            <a:endParaRPr lang="en-US" dirty="0" smtClean="0"/>
          </a:p>
          <a:p>
            <a:pPr lvl="1"/>
            <a:r>
              <a:rPr lang="en-US" dirty="0"/>
              <a:t>Or </a:t>
            </a:r>
            <a:r>
              <a:rPr lang="en-US" dirty="0" smtClean="0"/>
              <a:t>visit: 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groups.google.com</a:t>
            </a:r>
            <a:r>
              <a:rPr lang="en-US" dirty="0"/>
              <a:t>/a/</a:t>
            </a:r>
            <a:r>
              <a:rPr lang="en-US" dirty="0" err="1"/>
              <a:t>sciencegatewaysecurity.org</a:t>
            </a:r>
            <a:r>
              <a:rPr lang="en-US" dirty="0"/>
              <a:t>/group/discuss/subscribe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 descr="dws4sgw_shield_logo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1" r="-3682" b="-6193"/>
          <a:stretch/>
        </p:blipFill>
        <p:spPr>
          <a:xfrm>
            <a:off x="1905000" y="4114800"/>
            <a:ext cx="5358384" cy="152442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455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Authentication</a:t>
            </a:r>
            <a:r>
              <a:rPr lang="en-US" dirty="0" smtClean="0"/>
              <a:t>: </a:t>
            </a:r>
            <a:r>
              <a:rPr lang="en-US" i="1" dirty="0" smtClean="0"/>
              <a:t>Who are you?</a:t>
            </a:r>
          </a:p>
          <a:p>
            <a:pPr lvl="1"/>
            <a:r>
              <a:rPr lang="en-US" dirty="0" smtClean="0"/>
              <a:t>customer #83461234987</a:t>
            </a:r>
          </a:p>
          <a:p>
            <a:pPr lvl="1"/>
            <a:r>
              <a:rPr lang="en-US" dirty="0" smtClean="0"/>
              <a:t>name: Jim Basney</a:t>
            </a:r>
          </a:p>
          <a:p>
            <a:pPr lvl="1"/>
            <a:r>
              <a:rPr lang="en-US" dirty="0" smtClean="0"/>
              <a:t>email: </a:t>
            </a:r>
            <a:r>
              <a:rPr lang="en-US" dirty="0" err="1" smtClean="0"/>
              <a:t>jbasney@illinois.edu</a:t>
            </a:r>
            <a:endParaRPr lang="en-US" dirty="0" smtClean="0"/>
          </a:p>
          <a:p>
            <a:r>
              <a:rPr lang="en-US" b="1" dirty="0" smtClean="0"/>
              <a:t>Authorization</a:t>
            </a:r>
            <a:r>
              <a:rPr lang="en-US" dirty="0" smtClean="0"/>
              <a:t>: </a:t>
            </a:r>
            <a:r>
              <a:rPr lang="en-US" i="1" dirty="0" smtClean="0"/>
              <a:t>What are you allowed to do?</a:t>
            </a:r>
          </a:p>
          <a:p>
            <a:pPr lvl="1"/>
            <a:r>
              <a:rPr lang="en-US" dirty="0" smtClean="0"/>
              <a:t>Access private information</a:t>
            </a:r>
          </a:p>
          <a:p>
            <a:pPr lvl="1"/>
            <a:r>
              <a:rPr lang="en-US" dirty="0" smtClean="0"/>
              <a:t>Charge purchases to your credit card</a:t>
            </a:r>
          </a:p>
          <a:p>
            <a:r>
              <a:rPr lang="en-US" b="1" dirty="0" smtClean="0"/>
              <a:t>Delegated Authorization</a:t>
            </a:r>
            <a:r>
              <a:rPr lang="en-US" dirty="0" smtClean="0"/>
              <a:t>: </a:t>
            </a:r>
            <a:r>
              <a:rPr lang="en-US" i="1" dirty="0" smtClean="0"/>
              <a:t>Authorizations you grant to others</a:t>
            </a:r>
          </a:p>
          <a:p>
            <a:pPr lvl="1"/>
            <a:r>
              <a:rPr lang="en-US" dirty="0" smtClean="0"/>
              <a:t>Park your car (valet key)</a:t>
            </a:r>
          </a:p>
          <a:p>
            <a:pPr lvl="1"/>
            <a:r>
              <a:rPr lang="en-US" dirty="0" smtClean="0"/>
              <a:t>View your </a:t>
            </a:r>
            <a:r>
              <a:rPr lang="en-US" dirty="0" smtClean="0"/>
              <a:t>private photos </a:t>
            </a:r>
            <a:r>
              <a:rPr lang="en-US" dirty="0" smtClean="0"/>
              <a:t>on Flickr</a:t>
            </a:r>
          </a:p>
          <a:p>
            <a:pPr lvl="1"/>
            <a:r>
              <a:rPr lang="en-US" dirty="0" smtClean="0"/>
              <a:t>Collaboratively edit an online Google doc</a:t>
            </a:r>
          </a:p>
          <a:p>
            <a:r>
              <a:rPr lang="en-US" b="1" dirty="0" smtClean="0"/>
              <a:t>Credential</a:t>
            </a:r>
            <a:r>
              <a:rPr lang="en-US" dirty="0" smtClean="0"/>
              <a:t>: </a:t>
            </a:r>
            <a:r>
              <a:rPr lang="en-US" i="1" dirty="0"/>
              <a:t>How security information is </a:t>
            </a:r>
            <a:r>
              <a:rPr lang="en-US" i="1" dirty="0" smtClean="0"/>
              <a:t>conveyed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Assertion</a:t>
            </a:r>
            <a:r>
              <a:rPr lang="en-US" dirty="0" smtClean="0"/>
              <a:t> or </a:t>
            </a:r>
            <a:r>
              <a:rPr lang="en-US" b="1" dirty="0" smtClean="0"/>
              <a:t>Token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Gateways: </a:t>
            </a:r>
            <a:r>
              <a:rPr lang="en-US" smtClean="0"/>
              <a:t>Tiered Access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7" name="Picture 6" descr="gridchem-home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b="26822"/>
          <a:stretch/>
        </p:blipFill>
        <p:spPr>
          <a:xfrm>
            <a:off x="3657600" y="1828800"/>
            <a:ext cx="2293620" cy="2313432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2514600" y="259080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96000" y="259080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5400000">
            <a:off x="2819400" y="3276600"/>
            <a:ext cx="381000" cy="26670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6400800" y="3276600"/>
            <a:ext cx="381000" cy="26670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0916" y="4800600"/>
            <a:ext cx="189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</a:t>
            </a:r>
            <a:br>
              <a:rPr lang="en-US" dirty="0" smtClean="0"/>
            </a:br>
            <a:r>
              <a:rPr lang="en-US" dirty="0" smtClean="0"/>
              <a:t>authenticates</a:t>
            </a:r>
            <a:r>
              <a:rPr lang="en-US" dirty="0"/>
              <a:t>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science gateway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64555" y="4800600"/>
            <a:ext cx="192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science gateway</a:t>
            </a:r>
            <a:br>
              <a:rPr lang="en-US" dirty="0" smtClean="0"/>
            </a:br>
            <a:r>
              <a:rPr lang="en-US" dirty="0" smtClean="0"/>
              <a:t>authenticates</a:t>
            </a:r>
            <a:r>
              <a:rPr lang="en-US" dirty="0"/>
              <a:t> </a:t>
            </a:r>
            <a:r>
              <a:rPr lang="en-US" dirty="0" smtClean="0"/>
              <a:t>to </a:t>
            </a:r>
            <a:br>
              <a:rPr lang="en-US" dirty="0" smtClean="0"/>
            </a:br>
            <a:r>
              <a:rPr lang="en-US" dirty="0" smtClean="0"/>
              <a:t>service providers</a:t>
            </a:r>
            <a:endParaRPr lang="en-US" dirty="0"/>
          </a:p>
        </p:txBody>
      </p:sp>
      <p:pic>
        <p:nvPicPr>
          <p:cNvPr id="16" name="Picture 15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81200"/>
            <a:ext cx="2044700" cy="1727200"/>
          </a:xfrm>
          <a:prstGeom prst="rect">
            <a:avLst/>
          </a:prstGeom>
        </p:spPr>
      </p:pic>
      <p:pic>
        <p:nvPicPr>
          <p:cNvPr id="18" name="Picture 17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3124200"/>
            <a:ext cx="1513332" cy="1001268"/>
          </a:xfrm>
          <a:prstGeom prst="rect">
            <a:avLst/>
          </a:prstGeom>
        </p:spPr>
      </p:pic>
      <p:pic>
        <p:nvPicPr>
          <p:cNvPr id="19" name="Picture 18" descr="mss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1371600"/>
            <a:ext cx="952500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Gateways: Tiered Access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Option A: Transitive Trust</a:t>
            </a:r>
          </a:p>
          <a:p>
            <a:pPr lvl="1"/>
            <a:r>
              <a:rPr lang="en-US" dirty="0" smtClean="0"/>
              <a:t>Bilateral agreement between science gateway &amp; service provider</a:t>
            </a:r>
          </a:p>
          <a:p>
            <a:pPr lvl="2"/>
            <a:r>
              <a:rPr lang="en-US" dirty="0" smtClean="0"/>
              <a:t>Bulk allocation of service to the science gateway</a:t>
            </a:r>
          </a:p>
          <a:p>
            <a:pPr lvl="2"/>
            <a:r>
              <a:rPr lang="en-US" dirty="0" smtClean="0"/>
              <a:t>Service provider may not know who the end users are</a:t>
            </a:r>
          </a:p>
          <a:p>
            <a:pPr lvl="2"/>
            <a:r>
              <a:rPr lang="en-US" dirty="0" smtClean="0"/>
              <a:t>Users may not know who the underlying service providers are</a:t>
            </a:r>
          </a:p>
          <a:p>
            <a:pPr lvl="1"/>
            <a:r>
              <a:rPr lang="en-US" dirty="0" smtClean="0"/>
              <a:t>Example: XSEDE </a:t>
            </a:r>
            <a:r>
              <a:rPr lang="en-US" dirty="0"/>
              <a:t>Community Account model</a:t>
            </a:r>
          </a:p>
          <a:p>
            <a:pPr lvl="2"/>
            <a:r>
              <a:rPr lang="en-US" dirty="0"/>
              <a:t>User attributes in community credential provides user info to </a:t>
            </a:r>
            <a:r>
              <a:rPr lang="en-US" dirty="0" smtClean="0"/>
              <a:t>SP</a:t>
            </a:r>
          </a:p>
          <a:p>
            <a:r>
              <a:rPr lang="en-US" dirty="0" smtClean="0"/>
              <a:t>Option B: Delegation of Rights</a:t>
            </a:r>
          </a:p>
          <a:p>
            <a:pPr lvl="1"/>
            <a:r>
              <a:rPr lang="en-US" dirty="0" smtClean="0"/>
              <a:t>End user has account at underlying service provider</a:t>
            </a:r>
          </a:p>
          <a:p>
            <a:pPr lvl="1"/>
            <a:r>
              <a:rPr lang="en-US" dirty="0" smtClean="0"/>
              <a:t>Example: Individual XSEDE </a:t>
            </a:r>
            <a:r>
              <a:rPr lang="en-US" dirty="0" smtClean="0"/>
              <a:t>account with Globus Online</a:t>
            </a:r>
            <a:endParaRPr lang="en-US" dirty="0" smtClean="0"/>
          </a:p>
          <a:p>
            <a:pPr lvl="1"/>
            <a:r>
              <a:rPr lang="en-US" dirty="0" smtClean="0"/>
              <a:t>Science Gateway explicitly acts on the user’s behalf when interacting with the underlying service providers</a:t>
            </a:r>
          </a:p>
          <a:p>
            <a:r>
              <a:rPr lang="en-US" dirty="0" smtClean="0"/>
              <a:t>Both options are useful (and can be combined)</a:t>
            </a:r>
          </a:p>
          <a:p>
            <a:pPr lvl="1"/>
            <a:r>
              <a:rPr lang="en-US" dirty="0" smtClean="0"/>
              <a:t>Our recent work is focused on </a:t>
            </a:r>
            <a:r>
              <a:rPr lang="en-US" i="1" dirty="0"/>
              <a:t>Option B: Delegation of </a:t>
            </a:r>
            <a:r>
              <a:rPr lang="en-US" i="1" dirty="0" smtClean="0"/>
              <a:t>Rights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2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ickr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5943600" y="685800"/>
            <a:ext cx="1828800" cy="1783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Photo Printing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5181600" y="2514600"/>
            <a:ext cx="1371600" cy="1828800"/>
            <a:chOff x="5029200" y="2514600"/>
            <a:chExt cx="1371600" cy="1828800"/>
          </a:xfrm>
        </p:grpSpPr>
        <p:sp>
          <p:nvSpPr>
            <p:cNvPr id="11" name="TextBox 10"/>
            <p:cNvSpPr txBox="1"/>
            <p:nvPr/>
          </p:nvSpPr>
          <p:spPr>
            <a:xfrm>
              <a:off x="5029200" y="3276600"/>
              <a:ext cx="1371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  <a:br>
                <a:rPr lang="en-US" b="1" dirty="0" smtClean="0"/>
              </a:br>
              <a:r>
                <a:rPr lang="en-US" b="1" dirty="0" smtClean="0"/>
                <a:t>flickr</a:t>
              </a:r>
            </a:p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486400" y="2819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6400800" y="2514600"/>
              <a:ext cx="0" cy="1828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086600" y="2514600"/>
            <a:ext cx="1066800" cy="1752600"/>
            <a:chOff x="7086600" y="2590800"/>
            <a:chExt cx="1066800" cy="1752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086600" y="25908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628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Photos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3914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43200" y="3810000"/>
            <a:ext cx="3200400" cy="1761530"/>
            <a:chOff x="2743200" y="3810000"/>
            <a:chExt cx="3200400" cy="176153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43200" y="3810000"/>
              <a:ext cx="32004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352800" y="4648200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  <a:br>
                <a:rPr lang="en-US" b="1" dirty="0" smtClean="0"/>
              </a:br>
              <a:r>
                <a:rPr lang="en-US" b="1" dirty="0" smtClean="0"/>
                <a:t>flickr</a:t>
              </a:r>
              <a:br>
                <a:rPr lang="en-US" b="1" dirty="0" smtClean="0"/>
              </a:br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581400" y="4495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10" name="Picture 9" descr="MC900297303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495800"/>
            <a:ext cx="1828800" cy="1612900"/>
          </a:xfrm>
          <a:prstGeom prst="rect">
            <a:avLst/>
          </a:prstGeom>
        </p:spPr>
      </p:pic>
      <p:pic>
        <p:nvPicPr>
          <p:cNvPr id="25" name="Picture 24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Using OAuth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990600"/>
            <a:ext cx="3352800" cy="1676400"/>
            <a:chOff x="2514600" y="990600"/>
            <a:chExt cx="3352800" cy="1676400"/>
          </a:xfrm>
        </p:grpSpPr>
        <p:sp>
          <p:nvSpPr>
            <p:cNvPr id="11" name="TextBox 10"/>
            <p:cNvSpPr txBox="1"/>
            <p:nvPr/>
          </p:nvSpPr>
          <p:spPr>
            <a:xfrm>
              <a:off x="3200400" y="99060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 to Photos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990600" cy="1676400"/>
            <a:chOff x="7010400" y="2590800"/>
            <a:chExt cx="9906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Photos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685330"/>
            <a:chOff x="2209800" y="4267200"/>
            <a:chExt cx="3657600" cy="1685330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752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 to Photos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31" name="Picture 30" descr="flickr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5943600" y="685800"/>
            <a:ext cx="1828800" cy="1783080"/>
          </a:xfrm>
          <a:prstGeom prst="rect">
            <a:avLst/>
          </a:prstGeom>
        </p:spPr>
      </p:pic>
      <p:pic>
        <p:nvPicPr>
          <p:cNvPr id="32" name="Picture 31" descr="MC900412194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33" name="Picture 32" descr="MC900297303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495800"/>
            <a:ext cx="1828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Science Gateway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5181600" y="2514600"/>
            <a:ext cx="1371600" cy="1752600"/>
            <a:chOff x="5029200" y="2514600"/>
            <a:chExt cx="1371600" cy="1752600"/>
          </a:xfrm>
        </p:grpSpPr>
        <p:sp>
          <p:nvSpPr>
            <p:cNvPr id="11" name="TextBox 10"/>
            <p:cNvSpPr txBox="1"/>
            <p:nvPr/>
          </p:nvSpPr>
          <p:spPr>
            <a:xfrm>
              <a:off x="5029200" y="32766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</a:p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486400" y="2819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64008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086600" y="2514600"/>
            <a:ext cx="1066800" cy="1752600"/>
            <a:chOff x="7086600" y="2590800"/>
            <a:chExt cx="1066800" cy="1752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086600" y="2590800"/>
              <a:ext cx="0" cy="175260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628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Access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3914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43200" y="3810000"/>
            <a:ext cx="3200400" cy="1484531"/>
            <a:chOff x="2743200" y="3810000"/>
            <a:chExt cx="3200400" cy="1484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43200" y="3810000"/>
              <a:ext cx="32004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352800" y="46482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  <a:br>
                <a:rPr lang="en-US" b="1" dirty="0" smtClean="0"/>
              </a:br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581400" y="4419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21" name="Picture 20" descr="gridchem-home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r="20267" b="41030"/>
          <a:stretch/>
        </p:blipFill>
        <p:spPr>
          <a:xfrm>
            <a:off x="5943600" y="4343400"/>
            <a:ext cx="1828800" cy="18288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pic>
        <p:nvPicPr>
          <p:cNvPr id="25" name="Picture 24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066800"/>
            <a:ext cx="1815499" cy="1202021"/>
          </a:xfrm>
          <a:prstGeom prst="rect">
            <a:avLst/>
          </a:prstGeom>
        </p:spPr>
      </p:pic>
      <p:pic>
        <p:nvPicPr>
          <p:cNvPr id="27" name="Picture 26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0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Delegated Authorization via OAuth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143000"/>
            <a:ext cx="3352800" cy="1524000"/>
            <a:chOff x="2514600" y="1143000"/>
            <a:chExt cx="3352800" cy="1524000"/>
          </a:xfrm>
        </p:grpSpPr>
        <p:sp>
          <p:nvSpPr>
            <p:cNvPr id="11" name="TextBox 10"/>
            <p:cNvSpPr txBox="1"/>
            <p:nvPr/>
          </p:nvSpPr>
          <p:spPr>
            <a:xfrm>
              <a:off x="3276600" y="11430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990600" cy="1676400"/>
            <a:chOff x="7010400" y="2590800"/>
            <a:chExt cx="9906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Access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685330"/>
            <a:chOff x="2209800" y="4267200"/>
            <a:chExt cx="3657600" cy="1685330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 to Supercomputer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31" name="Picture 30" descr="gridchem-home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r="20267" b="41030"/>
          <a:stretch/>
        </p:blipFill>
        <p:spPr>
          <a:xfrm>
            <a:off x="5943600" y="4343400"/>
            <a:ext cx="1828800" cy="18288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066800"/>
            <a:ext cx="1815499" cy="1202021"/>
          </a:xfrm>
          <a:prstGeom prst="rect">
            <a:avLst/>
          </a:prstGeom>
        </p:spPr>
      </p:pic>
      <p:pic>
        <p:nvPicPr>
          <p:cNvPr id="33" name="Picture 32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2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ncsa-template</Template>
  <TotalTime>349</TotalTime>
  <Words>671</Words>
  <Application>Microsoft Macintosh PowerPoint</Application>
  <PresentationFormat>On-screen Show (4:3)</PresentationFormat>
  <Paragraphs>182</Paragraphs>
  <Slides>27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ncsa-template</vt:lpstr>
      <vt:lpstr>1_ncsa-template</vt:lpstr>
      <vt:lpstr>Distributed Web Security for  Science Gateways</vt:lpstr>
      <vt:lpstr>Distributed Web Security for Science Gateways</vt:lpstr>
      <vt:lpstr>Defining Terms</vt:lpstr>
      <vt:lpstr>Science Gateways: Tiered Access Models</vt:lpstr>
      <vt:lpstr>Science Gateways: Tiered Access Models</vt:lpstr>
      <vt:lpstr>Example: Photo Printing</vt:lpstr>
      <vt:lpstr>Example: Using OAuth</vt:lpstr>
      <vt:lpstr>Example: Science Gateway</vt:lpstr>
      <vt:lpstr>Delegated Authorization via OAuth</vt:lpstr>
      <vt:lpstr>Delegated Authorization via OAuth</vt:lpstr>
      <vt:lpstr>OAuth for MyProxy</vt:lpstr>
      <vt:lpstr>MyProxy Use Case</vt:lpstr>
      <vt:lpstr>PowerPoint Presentation</vt:lpstr>
      <vt:lpstr>PowerPoint Presentation</vt:lpstr>
      <vt:lpstr>Globus Online Example</vt:lpstr>
      <vt:lpstr>PowerPoint Presentation</vt:lpstr>
      <vt:lpstr>Globus Online Example</vt:lpstr>
      <vt:lpstr>PowerPoint Presentation</vt:lpstr>
      <vt:lpstr>PowerPoint Presentation</vt:lpstr>
      <vt:lpstr>OOI Example</vt:lpstr>
      <vt:lpstr>PowerPoint Presentation</vt:lpstr>
      <vt:lpstr>OOI Example</vt:lpstr>
      <vt:lpstr>PowerPoint Presentation</vt:lpstr>
      <vt:lpstr>OOI Example</vt:lpstr>
      <vt:lpstr>PowerPoint Presentation</vt:lpstr>
      <vt:lpstr>Starting the Discussion</vt:lpstr>
      <vt:lpstr>Continuing the Discussion</vt:lpstr>
    </vt:vector>
  </TitlesOfParts>
  <Company>NCSA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Blake Harvey</dc:creator>
  <cp:lastModifiedBy>Jim Basney</cp:lastModifiedBy>
  <cp:revision>21</cp:revision>
  <dcterms:created xsi:type="dcterms:W3CDTF">2009-10-15T21:34:12Z</dcterms:created>
  <dcterms:modified xsi:type="dcterms:W3CDTF">2012-02-17T16:41:41Z</dcterms:modified>
</cp:coreProperties>
</file>